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2" r:id="rId1"/>
  </p:sldMasterIdLst>
  <p:notesMasterIdLst>
    <p:notesMasterId r:id="rId25"/>
  </p:notesMasterIdLst>
  <p:sldIdLst>
    <p:sldId id="280" r:id="rId2"/>
    <p:sldId id="279" r:id="rId3"/>
    <p:sldId id="257" r:id="rId4"/>
    <p:sldId id="258" r:id="rId5"/>
    <p:sldId id="259" r:id="rId6"/>
    <p:sldId id="260" r:id="rId7"/>
    <p:sldId id="261" r:id="rId8"/>
    <p:sldId id="263" r:id="rId9"/>
    <p:sldId id="264" r:id="rId10"/>
    <p:sldId id="265" r:id="rId11"/>
    <p:sldId id="266" r:id="rId12"/>
    <p:sldId id="267" r:id="rId13"/>
    <p:sldId id="268" r:id="rId14"/>
    <p:sldId id="269" r:id="rId15"/>
    <p:sldId id="273" r:id="rId16"/>
    <p:sldId id="270" r:id="rId17"/>
    <p:sldId id="271" r:id="rId18"/>
    <p:sldId id="272" r:id="rId19"/>
    <p:sldId id="274" r:id="rId20"/>
    <p:sldId id="275" r:id="rId21"/>
    <p:sldId id="276" r:id="rId22"/>
    <p:sldId id="277"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varScale="1">
        <p:scale>
          <a:sx n="65" d="100"/>
          <a:sy n="65" d="100"/>
        </p:scale>
        <p:origin x="72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478B5-3172-4591-8114-4BF89385158B}" type="datetimeFigureOut">
              <a:rPr lang="en-US" smtClean="0"/>
              <a:t>3/30/2020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E8905E-FF7A-418E-8D02-A8D56CC2DFE0}" type="slidenum">
              <a:rPr lang="en-US" smtClean="0"/>
              <a:t>‹#›</a:t>
            </a:fld>
            <a:endParaRPr lang="en-US"/>
          </a:p>
        </p:txBody>
      </p:sp>
    </p:spTree>
    <p:extLst>
      <p:ext uri="{BB962C8B-B14F-4D97-AF65-F5344CB8AC3E}">
        <p14:creationId xmlns:p14="http://schemas.microsoft.com/office/powerpoint/2010/main" val="3452247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E8905E-FF7A-418E-8D02-A8D56CC2DFE0}" type="slidenum">
              <a:rPr lang="en-US" smtClean="0"/>
              <a:t>19</a:t>
            </a:fld>
            <a:endParaRPr lang="en-US"/>
          </a:p>
        </p:txBody>
      </p:sp>
    </p:spTree>
    <p:extLst>
      <p:ext uri="{BB962C8B-B14F-4D97-AF65-F5344CB8AC3E}">
        <p14:creationId xmlns:p14="http://schemas.microsoft.com/office/powerpoint/2010/main" val="1875655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8022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3/30/2020</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502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5444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030471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09549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FE86839-B9D8-4651-8783-F325ECE74E65}" type="datetimeFigureOut">
              <a:rPr lang="en-US" smtClean="0"/>
              <a:t>3/30/2020</a:t>
            </a:fld>
            <a:endParaRPr lang="en-US" dirty="0"/>
          </a:p>
        </p:txBody>
      </p:sp>
      <p:sp>
        <p:nvSpPr>
          <p:cNvPr id="4"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1857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D484F64-32F6-45C5-931F-ADC1662401D0}" type="datetimeFigureOut">
              <a:rPr lang="en-US" smtClean="0"/>
              <a:t>3/30/2020</a:t>
            </a:fld>
            <a:endParaRPr lang="en-US" dirty="0"/>
          </a:p>
        </p:txBody>
      </p:sp>
      <p:sp>
        <p:nvSpPr>
          <p:cNvPr id="4"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20059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2344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4474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9C9CA7B-DFD4-44B5-8C60-D14B8CD1FB59}"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6434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3/30/2020</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7978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3/30/2020</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35551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3/30/2020</a:t>
            </a:fld>
            <a:endParaRPr lang="en-US" dirty="0"/>
          </a:p>
        </p:txBody>
      </p:sp>
      <p:sp>
        <p:nvSpPr>
          <p:cNvPr id="8" name="Footer Placeholder 7"/>
          <p:cNvSpPr>
            <a:spLocks noGrp="1"/>
          </p:cNvSpPr>
          <p:nvPr>
            <p:ph type="ftr" sz="quarter" idx="11"/>
          </p:nvPr>
        </p:nvSpPr>
        <p:spPr/>
        <p:txBody>
          <a:bodyPr/>
          <a:lstStyle/>
          <a:p>
            <a:r>
              <a:rPr lang="en-US" dirty="0"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0243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7AA18ACC-A947-437B-A130-35BD54FDF1E9}" type="datetimeFigureOut">
              <a:rPr lang="en-US" smtClean="0"/>
              <a:t>3/30/2020</a:t>
            </a:fld>
            <a:endParaRPr lang="en-US" dirty="0"/>
          </a:p>
        </p:txBody>
      </p:sp>
      <p:sp>
        <p:nvSpPr>
          <p:cNvPr id="5" name="Footer Placeholder 3"/>
          <p:cNvSpPr>
            <a:spLocks noGrp="1"/>
          </p:cNvSpPr>
          <p:nvPr>
            <p:ph type="ftr" sz="quarter" idx="11"/>
          </p:nvPr>
        </p:nvSpPr>
        <p:spPr/>
        <p:txBody>
          <a:bodyPr/>
          <a:lstStyle/>
          <a:p>
            <a:r>
              <a:rPr lang="en-US" dirty="0" smtClean="0"/>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8080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C8D7E02-BCB8-4D50-A234-369438C08659}" type="datetimeFigureOut">
              <a:rPr lang="en-US" smtClean="0"/>
              <a:t>3/30/2020</a:t>
            </a:fld>
            <a:endParaRPr lang="en-US" dirty="0"/>
          </a:p>
        </p:txBody>
      </p:sp>
      <p:sp>
        <p:nvSpPr>
          <p:cNvPr id="5" name="Footer Placeholder 2"/>
          <p:cNvSpPr>
            <a:spLocks noGrp="1"/>
          </p:cNvSpPr>
          <p:nvPr>
            <p:ph type="ftr" sz="quarter" idx="11"/>
          </p:nvPr>
        </p:nvSpPr>
        <p:spPr/>
        <p:txBody>
          <a:bodyPr/>
          <a:lstStyle/>
          <a:p>
            <a:r>
              <a:rPr lang="en-US" dirty="0" smtClean="0"/>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6470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76E86A4C-8E40-4F87-A4F0-01A0687C5742}" type="datetimeFigureOut">
              <a:rPr lang="en-US" smtClean="0"/>
              <a:t>3/30/2020</a:t>
            </a:fld>
            <a:endParaRPr lang="en-US" dirty="0"/>
          </a:p>
        </p:txBody>
      </p:sp>
      <p:sp>
        <p:nvSpPr>
          <p:cNvPr id="5" name="Footer Placeholder 5"/>
          <p:cNvSpPr>
            <a:spLocks noGrp="1"/>
          </p:cNvSpPr>
          <p:nvPr>
            <p:ph type="ftr" sz="quarter" idx="11"/>
          </p:nvPr>
        </p:nvSpPr>
        <p:spPr/>
        <p:txBody>
          <a:bodyPr/>
          <a:lstStyle/>
          <a:p>
            <a:r>
              <a:rPr lang="en-US" dirty="0" smtClean="0"/>
              <a:t>
              </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610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3/30/2020</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725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E451C3-0FF4-47C4-B829-773ADF60F88C}" type="datetimeFigureOut">
              <a:rPr lang="en-US" smtClean="0"/>
              <a:t>3/30/2020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dirty="0" smtClean="0"/>
              <a:t>
              </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3700497"/>
      </p:ext>
    </p:extLst>
  </p:cSld>
  <p:clrMap bg1="dk1" tx1="lt1" bg2="dk2" tx2="lt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 id="2147483796" r:id="rId14"/>
    <p:sldLayoutId id="2147483797" r:id="rId15"/>
    <p:sldLayoutId id="2147483798" r:id="rId16"/>
    <p:sldLayoutId id="214748379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43896" y="1356851"/>
            <a:ext cx="4362092" cy="4339650"/>
          </a:xfrm>
          <a:prstGeom prst="rect">
            <a:avLst/>
          </a:prstGeom>
          <a:noFill/>
        </p:spPr>
        <p:txBody>
          <a:bodyPr wrap="none" rtlCol="0">
            <a:spAutoFit/>
          </a:bodyPr>
          <a:lstStyle/>
          <a:p>
            <a:r>
              <a:rPr lang="en-US" sz="2400" b="1" dirty="0" smtClean="0"/>
              <a:t>Submitted to: </a:t>
            </a:r>
            <a:r>
              <a:rPr lang="en-US" dirty="0" smtClean="0"/>
              <a:t>Dr. Fatima </a:t>
            </a:r>
            <a:r>
              <a:rPr lang="en-US" dirty="0" err="1" smtClean="0"/>
              <a:t>Khurram</a:t>
            </a:r>
            <a:endParaRPr lang="en-US" dirty="0" smtClean="0"/>
          </a:p>
          <a:p>
            <a:endParaRPr lang="en-US" dirty="0"/>
          </a:p>
          <a:p>
            <a:r>
              <a:rPr lang="en-US" sz="2400" b="1" dirty="0" smtClean="0"/>
              <a:t>Subject: </a:t>
            </a:r>
            <a:r>
              <a:rPr lang="en-US" dirty="0" smtClean="0"/>
              <a:t>Neuro Psychology</a:t>
            </a:r>
          </a:p>
          <a:p>
            <a:endParaRPr lang="en-US" dirty="0"/>
          </a:p>
          <a:p>
            <a:r>
              <a:rPr lang="en-US" sz="2400" b="1" dirty="0" smtClean="0"/>
              <a:t>Topic:</a:t>
            </a:r>
            <a:r>
              <a:rPr lang="en-US" sz="2400" dirty="0" smtClean="0"/>
              <a:t> </a:t>
            </a:r>
            <a:r>
              <a:rPr lang="en-US" dirty="0" smtClean="0"/>
              <a:t>Stress Disorder</a:t>
            </a:r>
          </a:p>
          <a:p>
            <a:endParaRPr lang="en-US" dirty="0"/>
          </a:p>
          <a:p>
            <a:endParaRPr lang="en-US" dirty="0" smtClean="0"/>
          </a:p>
          <a:p>
            <a:r>
              <a:rPr lang="en-US" sz="2400" b="1" dirty="0" smtClean="0"/>
              <a:t>Submitted By:</a:t>
            </a:r>
          </a:p>
          <a:p>
            <a:endParaRPr lang="en-US" b="1" dirty="0"/>
          </a:p>
          <a:p>
            <a:r>
              <a:rPr lang="en-US" dirty="0" err="1" smtClean="0"/>
              <a:t>Riaz</a:t>
            </a:r>
            <a:r>
              <a:rPr lang="en-US" dirty="0" smtClean="0"/>
              <a:t> Ahmad</a:t>
            </a:r>
            <a:br>
              <a:rPr lang="en-US" dirty="0" smtClean="0"/>
            </a:br>
            <a:r>
              <a:rPr lang="en-US" dirty="0" err="1" smtClean="0"/>
              <a:t>Zoia</a:t>
            </a:r>
            <a:r>
              <a:rPr lang="en-US" dirty="0" smtClean="0"/>
              <a:t> Khan</a:t>
            </a:r>
            <a:br>
              <a:rPr lang="en-US" dirty="0" smtClean="0"/>
            </a:br>
            <a:r>
              <a:rPr lang="en-US" dirty="0" smtClean="0"/>
              <a:t>Hira Majid</a:t>
            </a:r>
            <a:br>
              <a:rPr lang="en-US" dirty="0" smtClean="0"/>
            </a:br>
            <a:r>
              <a:rPr lang="en-US" dirty="0" smtClean="0"/>
              <a:t>Zain Ashraf</a:t>
            </a:r>
            <a:br>
              <a:rPr lang="en-US" dirty="0" smtClean="0"/>
            </a:br>
            <a:r>
              <a:rPr lang="en-US" dirty="0" err="1" smtClean="0"/>
              <a:t>Rida</a:t>
            </a:r>
            <a:r>
              <a:rPr lang="en-US" dirty="0" smtClean="0"/>
              <a:t> Maryam</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802" y="1592826"/>
            <a:ext cx="2722306" cy="2613414"/>
          </a:xfrm>
          <a:prstGeom prst="rect">
            <a:avLst/>
          </a:prstGeom>
        </p:spPr>
      </p:pic>
    </p:spTree>
    <p:extLst>
      <p:ext uri="{BB962C8B-B14F-4D97-AF65-F5344CB8AC3E}">
        <p14:creationId xmlns:p14="http://schemas.microsoft.com/office/powerpoint/2010/main" val="1410236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8490" y="354841"/>
            <a:ext cx="11409528" cy="6199495"/>
          </a:xfrm>
          <a:prstGeom prst="rect">
            <a:avLst/>
          </a:prstGeom>
        </p:spPr>
      </p:pic>
    </p:spTree>
    <p:extLst>
      <p:ext uri="{BB962C8B-B14F-4D97-AF65-F5344CB8AC3E}">
        <p14:creationId xmlns:p14="http://schemas.microsoft.com/office/powerpoint/2010/main" val="1969336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498" y="148990"/>
            <a:ext cx="8825660" cy="833649"/>
          </a:xfrm>
        </p:spPr>
        <p:txBody>
          <a:bodyPr/>
          <a:lstStyle/>
          <a:p>
            <a:r>
              <a:rPr lang="en-US" dirty="0" smtClean="0"/>
              <a:t>Health effects of long-term stress:</a:t>
            </a:r>
            <a:endParaRPr lang="en-US" dirty="0"/>
          </a:p>
        </p:txBody>
      </p:sp>
      <p:sp>
        <p:nvSpPr>
          <p:cNvPr id="3" name="Text Placeholder 2"/>
          <p:cNvSpPr>
            <a:spLocks noGrp="1"/>
          </p:cNvSpPr>
          <p:nvPr>
            <p:ph type="body" idx="1"/>
          </p:nvPr>
        </p:nvSpPr>
        <p:spPr>
          <a:xfrm>
            <a:off x="281499" y="1133428"/>
            <a:ext cx="11755826" cy="5553975"/>
          </a:xfrm>
        </p:spPr>
        <p:txBody>
          <a:bodyPr>
            <a:normAutofit lnSpcReduction="10000"/>
          </a:bodyPr>
          <a:lstStyle/>
          <a:p>
            <a:r>
              <a:rPr lang="en-US" sz="3600" dirty="0" smtClean="0"/>
              <a:t>Stress can cause many serious health problems Including</a:t>
            </a:r>
            <a:r>
              <a:rPr lang="en-US" sz="3600" dirty="0"/>
              <a:t>: Mental </a:t>
            </a:r>
            <a:r>
              <a:rPr lang="en-US" sz="3600" dirty="0" smtClean="0"/>
              <a:t>health</a:t>
            </a:r>
            <a:r>
              <a:rPr lang="en-US" sz="3600" dirty="0"/>
              <a:t> </a:t>
            </a:r>
            <a:r>
              <a:rPr lang="en-US" sz="3600" dirty="0" smtClean="0"/>
              <a:t>problems.</a:t>
            </a:r>
          </a:p>
          <a:p>
            <a:r>
              <a:rPr lang="en-US" sz="3600" dirty="0"/>
              <a:t>I</a:t>
            </a:r>
            <a:r>
              <a:rPr lang="en-US" sz="3600" dirty="0" smtClean="0"/>
              <a:t>ncluding</a:t>
            </a:r>
            <a:r>
              <a:rPr lang="en-US" sz="3600" dirty="0"/>
              <a:t>: Mental </a:t>
            </a:r>
            <a:r>
              <a:rPr lang="en-US" sz="3600" dirty="0" smtClean="0"/>
              <a:t>health</a:t>
            </a:r>
            <a:r>
              <a:rPr lang="en-US" sz="3600" dirty="0"/>
              <a:t> problems, such as depression, anxiety, and personality disorders. Cardiovascular disease, including heart disease, high blood pressure, abnormal heart rhythms, heart attacks, and </a:t>
            </a:r>
            <a:r>
              <a:rPr lang="en-US" sz="3600" dirty="0" smtClean="0"/>
              <a:t>stroke. The long term effects are damaging health these effects include increase blood pressure, damage to muscles tissues,  high blood pressure can lead to heart attack and stroke. </a:t>
            </a:r>
            <a:endParaRPr lang="en-US" sz="3600" dirty="0"/>
          </a:p>
        </p:txBody>
      </p:sp>
    </p:spTree>
    <p:extLst>
      <p:ext uri="{BB962C8B-B14F-4D97-AF65-F5344CB8AC3E}">
        <p14:creationId xmlns:p14="http://schemas.microsoft.com/office/powerpoint/2010/main" val="3114092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88" y="162637"/>
            <a:ext cx="8825660" cy="874593"/>
          </a:xfrm>
        </p:spPr>
        <p:txBody>
          <a:bodyPr/>
          <a:lstStyle/>
          <a:p>
            <a:r>
              <a:rPr lang="en-US" dirty="0" smtClean="0"/>
              <a:t>Effects of stress on the brain:</a:t>
            </a:r>
            <a:endParaRPr lang="en-US" dirty="0"/>
          </a:p>
        </p:txBody>
      </p:sp>
      <p:sp>
        <p:nvSpPr>
          <p:cNvPr id="3" name="Text Placeholder 2"/>
          <p:cNvSpPr>
            <a:spLocks noGrp="1"/>
          </p:cNvSpPr>
          <p:nvPr>
            <p:ph type="body" idx="1"/>
          </p:nvPr>
        </p:nvSpPr>
        <p:spPr>
          <a:xfrm>
            <a:off x="336089" y="1269906"/>
            <a:ext cx="11632998" cy="4789700"/>
          </a:xfrm>
        </p:spPr>
        <p:txBody>
          <a:bodyPr>
            <a:normAutofit/>
          </a:bodyPr>
          <a:lstStyle/>
          <a:p>
            <a:r>
              <a:rPr lang="en-US" sz="3200" dirty="0" smtClean="0"/>
              <a:t>Stress</a:t>
            </a:r>
            <a:r>
              <a:rPr lang="en-US" sz="3200" dirty="0"/>
              <a:t> can kill </a:t>
            </a:r>
            <a:r>
              <a:rPr lang="en-US" sz="3200" dirty="0" smtClean="0"/>
              <a:t>brain</a:t>
            </a:r>
            <a:r>
              <a:rPr lang="en-US" sz="3200" dirty="0"/>
              <a:t> cells and even reduce the size of the </a:t>
            </a:r>
            <a:r>
              <a:rPr lang="en-US" sz="3200" dirty="0" smtClean="0"/>
              <a:t>brain. Chronic</a:t>
            </a:r>
            <a:r>
              <a:rPr lang="en-US" sz="3200" dirty="0"/>
              <a:t> </a:t>
            </a:r>
            <a:r>
              <a:rPr lang="en-US" sz="3200" dirty="0" smtClean="0"/>
              <a:t>stress</a:t>
            </a:r>
            <a:r>
              <a:rPr lang="en-US" sz="3200" dirty="0"/>
              <a:t> has a shrinking </a:t>
            </a:r>
            <a:r>
              <a:rPr lang="en-US" sz="3200" dirty="0" smtClean="0"/>
              <a:t>effect</a:t>
            </a:r>
            <a:r>
              <a:rPr lang="en-US" sz="3200" dirty="0"/>
              <a:t> on the prefrontal cortex, the area of the </a:t>
            </a:r>
            <a:r>
              <a:rPr lang="en-US" sz="3200" dirty="0" smtClean="0"/>
              <a:t>brain</a:t>
            </a:r>
            <a:r>
              <a:rPr lang="en-US" sz="3200" dirty="0"/>
              <a:t> responsible for memory and learning</a:t>
            </a:r>
            <a:r>
              <a:rPr lang="en-US" sz="3200" dirty="0" smtClean="0"/>
              <a:t>. Stress can cause of memory loss.</a:t>
            </a:r>
            <a:r>
              <a:rPr lang="en-US" sz="3200" dirty="0"/>
              <a:t>  It can </a:t>
            </a:r>
            <a:r>
              <a:rPr lang="en-US" sz="3200" dirty="0" smtClean="0"/>
              <a:t>disrupt synapse regulation,</a:t>
            </a:r>
            <a:r>
              <a:rPr lang="en-US" sz="3200" dirty="0"/>
              <a:t>  Stress can </a:t>
            </a:r>
            <a:r>
              <a:rPr lang="en-US" sz="3200" dirty="0" smtClean="0"/>
              <a:t>kill brain cells</a:t>
            </a:r>
            <a:r>
              <a:rPr lang="en-US" sz="3200" dirty="0"/>
              <a:t> and even </a:t>
            </a:r>
            <a:r>
              <a:rPr lang="en-US" sz="3200" dirty="0" smtClean="0"/>
              <a:t>reduce the size of the brain.</a:t>
            </a:r>
            <a:r>
              <a:rPr lang="en-US" sz="3200" dirty="0"/>
              <a:t>  stress can shrink the prefrontal cortex</a:t>
            </a:r>
            <a:r>
              <a:rPr lang="en-US" sz="3200" dirty="0" smtClean="0"/>
              <a:t>,</a:t>
            </a:r>
            <a:r>
              <a:rPr lang="en-US" sz="3200" dirty="0"/>
              <a:t>  it can increase the size of the amygdala, which can make the brain more receptive to stress.</a:t>
            </a:r>
          </a:p>
        </p:txBody>
      </p:sp>
    </p:spTree>
    <p:extLst>
      <p:ext uri="{BB962C8B-B14F-4D97-AF65-F5344CB8AC3E}">
        <p14:creationId xmlns:p14="http://schemas.microsoft.com/office/powerpoint/2010/main" val="2196118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490" y="244523"/>
            <a:ext cx="8825660" cy="779059"/>
          </a:xfrm>
        </p:spPr>
        <p:txBody>
          <a:bodyPr/>
          <a:lstStyle/>
          <a:p>
            <a:r>
              <a:rPr lang="en-US" sz="4000" dirty="0" smtClean="0"/>
              <a:t>Posttraumatic Stress Disorder:</a:t>
            </a:r>
            <a:endParaRPr lang="en-US" sz="4000" dirty="0"/>
          </a:p>
        </p:txBody>
      </p:sp>
      <p:sp>
        <p:nvSpPr>
          <p:cNvPr id="3" name="Text Placeholder 2"/>
          <p:cNvSpPr>
            <a:spLocks noGrp="1"/>
          </p:cNvSpPr>
          <p:nvPr>
            <p:ph type="body" idx="1"/>
          </p:nvPr>
        </p:nvSpPr>
        <p:spPr>
          <a:xfrm>
            <a:off x="368490" y="1147077"/>
            <a:ext cx="11559653" cy="5444792"/>
          </a:xfrm>
        </p:spPr>
        <p:txBody>
          <a:bodyPr>
            <a:normAutofit/>
          </a:bodyPr>
          <a:lstStyle/>
          <a:p>
            <a:r>
              <a:rPr lang="en-US" sz="3200" dirty="0" smtClean="0"/>
              <a:t>PTSD is a psychological disorder </a:t>
            </a:r>
            <a:r>
              <a:rPr lang="en-US" sz="3200" dirty="0"/>
              <a:t> that may develop after exposure to an event or ordeal in which death or severe physical harm occurred or was threatened</a:t>
            </a:r>
            <a:r>
              <a:rPr lang="en-US" sz="3200" dirty="0" smtClean="0"/>
              <a:t>. According to DSM-IV PTSD is caused by situation in which a person experienced with stressful events that involved actual or threatened death or serious injury.</a:t>
            </a:r>
            <a:endParaRPr lang="en-US" sz="3200" dirty="0"/>
          </a:p>
        </p:txBody>
      </p:sp>
    </p:spTree>
    <p:extLst>
      <p:ext uri="{BB962C8B-B14F-4D97-AF65-F5344CB8AC3E}">
        <p14:creationId xmlns:p14="http://schemas.microsoft.com/office/powerpoint/2010/main" val="1260783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397" y="162638"/>
            <a:ext cx="8825660" cy="779058"/>
          </a:xfrm>
        </p:spPr>
        <p:txBody>
          <a:bodyPr/>
          <a:lstStyle/>
          <a:p>
            <a:r>
              <a:rPr lang="en-US" dirty="0" smtClean="0"/>
              <a:t>Symptoms of PTSD:</a:t>
            </a:r>
            <a:endParaRPr lang="en-US" dirty="0"/>
          </a:p>
        </p:txBody>
      </p:sp>
      <p:sp>
        <p:nvSpPr>
          <p:cNvPr id="3" name="Text Placeholder 2"/>
          <p:cNvSpPr>
            <a:spLocks noGrp="1"/>
          </p:cNvSpPr>
          <p:nvPr>
            <p:ph type="body" idx="1"/>
          </p:nvPr>
        </p:nvSpPr>
        <p:spPr>
          <a:xfrm>
            <a:off x="595397" y="1147076"/>
            <a:ext cx="11087087" cy="5710924"/>
          </a:xfrm>
        </p:spPr>
        <p:txBody>
          <a:bodyPr>
            <a:normAutofit/>
          </a:bodyPr>
          <a:lstStyle/>
          <a:p>
            <a:pPr marL="457200" indent="-457200">
              <a:buFont typeface="Arial" panose="020B0604020202020204" pitchFamily="34" charset="0"/>
              <a:buChar char="•"/>
            </a:pPr>
            <a:r>
              <a:rPr lang="en-US" sz="3200" dirty="0"/>
              <a:t>Intense feelings of distress when reminded of a tragic event</a:t>
            </a:r>
            <a:r>
              <a:rPr lang="en-US" sz="3200" dirty="0" smtClean="0"/>
              <a:t>.</a:t>
            </a:r>
            <a:r>
              <a:rPr lang="en-US" sz="3200" dirty="0"/>
              <a:t> </a:t>
            </a:r>
            <a:endParaRPr lang="en-US" sz="3200" dirty="0" smtClean="0"/>
          </a:p>
          <a:p>
            <a:pPr marL="457200" indent="-457200">
              <a:buFont typeface="Arial" panose="020B0604020202020204" pitchFamily="34" charset="0"/>
              <a:buChar char="•"/>
            </a:pPr>
            <a:r>
              <a:rPr lang="en-US" sz="3200" dirty="0"/>
              <a:t> nausea, sweating or a pounding heart</a:t>
            </a:r>
            <a:r>
              <a:rPr lang="en-US" sz="3200" dirty="0" smtClean="0"/>
              <a:t>.</a:t>
            </a:r>
            <a:r>
              <a:rPr lang="en-US" sz="3200" dirty="0"/>
              <a:t> </a:t>
            </a:r>
            <a:endParaRPr lang="en-US" sz="3200" dirty="0" smtClean="0"/>
          </a:p>
          <a:p>
            <a:pPr marL="457200" indent="-457200">
              <a:buFont typeface="Arial" panose="020B0604020202020204" pitchFamily="34" charset="0"/>
              <a:buChar char="•"/>
            </a:pPr>
            <a:r>
              <a:rPr lang="en-US" sz="3200" dirty="0" smtClean="0"/>
              <a:t>Flashbacks </a:t>
            </a:r>
            <a:r>
              <a:rPr lang="en-US" sz="3200" dirty="0"/>
              <a:t>(feeling like the trauma is happening again</a:t>
            </a:r>
            <a:r>
              <a:rPr lang="en-US" sz="3200" dirty="0" smtClean="0"/>
              <a:t>)</a:t>
            </a:r>
          </a:p>
          <a:p>
            <a:pPr marL="457200" indent="-457200">
              <a:buFont typeface="Arial" panose="020B0604020202020204" pitchFamily="34" charset="0"/>
              <a:buChar char="•"/>
            </a:pPr>
            <a:r>
              <a:rPr lang="en-US" sz="3200" dirty="0"/>
              <a:t>Loss of interest in life and daily </a:t>
            </a:r>
            <a:r>
              <a:rPr lang="en-US" sz="3200" dirty="0" smtClean="0"/>
              <a:t>activities.</a:t>
            </a:r>
          </a:p>
          <a:p>
            <a:pPr marL="457200" indent="-457200">
              <a:buFont typeface="Arial" panose="020B0604020202020204" pitchFamily="34" charset="0"/>
              <a:buChar char="•"/>
            </a:pPr>
            <a:r>
              <a:rPr lang="en-US" sz="3200" dirty="0"/>
              <a:t>Sense of a not leading a normal life (not having a positive outlook of your future</a:t>
            </a:r>
            <a:r>
              <a:rPr lang="en-US" sz="3200" dirty="0" smtClean="0"/>
              <a:t>)</a:t>
            </a:r>
          </a:p>
          <a:p>
            <a:pPr marL="457200" indent="-457200">
              <a:buFont typeface="Arial" panose="020B0604020202020204" pitchFamily="34" charset="0"/>
              <a:buChar char="•"/>
            </a:pPr>
            <a:r>
              <a:rPr lang="en-US" sz="3200" dirty="0"/>
              <a:t>Difficulty remembering important aspects of a tragic event</a:t>
            </a:r>
          </a:p>
        </p:txBody>
      </p:sp>
    </p:spTree>
    <p:extLst>
      <p:ext uri="{BB962C8B-B14F-4D97-AF65-F5344CB8AC3E}">
        <p14:creationId xmlns:p14="http://schemas.microsoft.com/office/powerpoint/2010/main" val="1825720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5661" y="177421"/>
            <a:ext cx="11682482" cy="6537278"/>
          </a:xfrm>
          <a:prstGeom prst="rect">
            <a:avLst/>
          </a:prstGeom>
        </p:spPr>
      </p:pic>
    </p:spTree>
    <p:extLst>
      <p:ext uri="{BB962C8B-B14F-4D97-AF65-F5344CB8AC3E}">
        <p14:creationId xmlns:p14="http://schemas.microsoft.com/office/powerpoint/2010/main" val="139124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5534" y="109182"/>
            <a:ext cx="11996381" cy="6748818"/>
          </a:xfrm>
          <a:prstGeom prst="rect">
            <a:avLst/>
          </a:prstGeom>
        </p:spPr>
      </p:pic>
    </p:spTree>
    <p:extLst>
      <p:ext uri="{BB962C8B-B14F-4D97-AF65-F5344CB8AC3E}">
        <p14:creationId xmlns:p14="http://schemas.microsoft.com/office/powerpoint/2010/main" val="657192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987" y="108046"/>
            <a:ext cx="8825660" cy="683524"/>
          </a:xfrm>
        </p:spPr>
        <p:txBody>
          <a:bodyPr/>
          <a:lstStyle/>
          <a:p>
            <a:r>
              <a:rPr lang="en-US" dirty="0" smtClean="0"/>
              <a:t/>
            </a:r>
            <a:br>
              <a:rPr lang="en-US" dirty="0" smtClean="0"/>
            </a:br>
            <a:r>
              <a:rPr lang="en-US" dirty="0" smtClean="0"/>
              <a:t>Causes of PTSD: </a:t>
            </a:r>
            <a:endParaRPr lang="en-US" dirty="0"/>
          </a:p>
        </p:txBody>
      </p:sp>
      <p:sp>
        <p:nvSpPr>
          <p:cNvPr id="3" name="Text Placeholder 2"/>
          <p:cNvSpPr>
            <a:spLocks noGrp="1"/>
          </p:cNvSpPr>
          <p:nvPr>
            <p:ph type="body" idx="1"/>
          </p:nvPr>
        </p:nvSpPr>
        <p:spPr>
          <a:xfrm>
            <a:off x="649988" y="1092484"/>
            <a:ext cx="11018848" cy="5526679"/>
          </a:xfrm>
        </p:spPr>
        <p:txBody>
          <a:bodyPr>
            <a:normAutofit/>
          </a:bodyPr>
          <a:lstStyle/>
          <a:p>
            <a:pPr marL="457200" indent="-457200">
              <a:buFont typeface="Arial" panose="020B0604020202020204" pitchFamily="34" charset="0"/>
              <a:buChar char="•"/>
            </a:pPr>
            <a:r>
              <a:rPr lang="en-US" sz="3200" dirty="0"/>
              <a:t>S</a:t>
            </a:r>
            <a:r>
              <a:rPr lang="en-US" sz="3200" dirty="0" smtClean="0"/>
              <a:t>erious </a:t>
            </a:r>
            <a:r>
              <a:rPr lang="en-US" sz="3200" dirty="0"/>
              <a:t>accidents.</a:t>
            </a:r>
          </a:p>
          <a:p>
            <a:pPr marL="457200" indent="-457200">
              <a:buFont typeface="Arial" panose="020B0604020202020204" pitchFamily="34" charset="0"/>
              <a:buChar char="•"/>
            </a:pPr>
            <a:r>
              <a:rPr lang="en-US" sz="3200" dirty="0"/>
              <a:t>P</a:t>
            </a:r>
            <a:r>
              <a:rPr lang="en-US" sz="3200" dirty="0" smtClean="0"/>
              <a:t>hysical </a:t>
            </a:r>
            <a:r>
              <a:rPr lang="en-US" sz="3200" dirty="0"/>
              <a:t>or sexual assault.</a:t>
            </a:r>
          </a:p>
          <a:p>
            <a:pPr marL="457200" indent="-457200">
              <a:buFont typeface="Arial" panose="020B0604020202020204" pitchFamily="34" charset="0"/>
              <a:buChar char="•"/>
            </a:pPr>
            <a:r>
              <a:rPr lang="en-US" sz="3200" dirty="0"/>
              <a:t>A</a:t>
            </a:r>
            <a:r>
              <a:rPr lang="en-US" sz="3200" dirty="0" smtClean="0"/>
              <a:t>buse</a:t>
            </a:r>
            <a:r>
              <a:rPr lang="en-US" sz="3200" dirty="0"/>
              <a:t>, including childhood or domestic abuse.</a:t>
            </a:r>
          </a:p>
          <a:p>
            <a:pPr marL="457200" indent="-457200">
              <a:buFont typeface="Arial" panose="020B0604020202020204" pitchFamily="34" charset="0"/>
              <a:buChar char="•"/>
            </a:pPr>
            <a:r>
              <a:rPr lang="en-US" sz="3200" dirty="0"/>
              <a:t>E</a:t>
            </a:r>
            <a:r>
              <a:rPr lang="en-US" sz="3200" dirty="0" smtClean="0"/>
              <a:t>xposure </a:t>
            </a:r>
            <a:r>
              <a:rPr lang="en-US" sz="3200" dirty="0"/>
              <a:t>to traumatic events at work, including remote exposure.</a:t>
            </a:r>
          </a:p>
          <a:p>
            <a:pPr marL="457200" indent="-457200">
              <a:buFont typeface="Arial" panose="020B0604020202020204" pitchFamily="34" charset="0"/>
              <a:buChar char="•"/>
            </a:pPr>
            <a:r>
              <a:rPr lang="en-US" sz="3200" dirty="0" smtClean="0"/>
              <a:t>Serious </a:t>
            </a:r>
            <a:r>
              <a:rPr lang="en-US" sz="3200" dirty="0"/>
              <a:t>health problems, such as being admitted to intensive care.</a:t>
            </a:r>
          </a:p>
          <a:p>
            <a:pPr marL="457200" indent="-457200">
              <a:buFont typeface="Arial" panose="020B0604020202020204" pitchFamily="34" charset="0"/>
              <a:buChar char="•"/>
            </a:pPr>
            <a:r>
              <a:rPr lang="en-US" sz="3200" dirty="0"/>
              <a:t>C</a:t>
            </a:r>
            <a:r>
              <a:rPr lang="en-US" sz="3200" dirty="0" smtClean="0"/>
              <a:t>hildbirth </a:t>
            </a:r>
            <a:r>
              <a:rPr lang="en-US" sz="3200" dirty="0"/>
              <a:t>experiences, such as losing a baby.</a:t>
            </a:r>
          </a:p>
          <a:p>
            <a:endParaRPr lang="en-US" sz="3200" dirty="0"/>
          </a:p>
        </p:txBody>
      </p:sp>
    </p:spTree>
    <p:extLst>
      <p:ext uri="{BB962C8B-B14F-4D97-AF65-F5344CB8AC3E}">
        <p14:creationId xmlns:p14="http://schemas.microsoft.com/office/powerpoint/2010/main" val="918897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9307" y="177421"/>
            <a:ext cx="11586950" cy="6469039"/>
          </a:xfrm>
          <a:prstGeom prst="rect">
            <a:avLst/>
          </a:prstGeom>
        </p:spPr>
      </p:pic>
    </p:spTree>
    <p:extLst>
      <p:ext uri="{BB962C8B-B14F-4D97-AF65-F5344CB8AC3E}">
        <p14:creationId xmlns:p14="http://schemas.microsoft.com/office/powerpoint/2010/main" val="3855331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1845" y="395785"/>
            <a:ext cx="12160155" cy="6114196"/>
          </a:xfrm>
          <a:prstGeom prst="rect">
            <a:avLst/>
          </a:prstGeom>
        </p:spPr>
      </p:pic>
    </p:spTree>
    <p:extLst>
      <p:ext uri="{BB962C8B-B14F-4D97-AF65-F5344CB8AC3E}">
        <p14:creationId xmlns:p14="http://schemas.microsoft.com/office/powerpoint/2010/main" val="179015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81467" y="850005"/>
            <a:ext cx="2793158" cy="719070"/>
          </a:xfrm>
        </p:spPr>
        <p:txBody>
          <a:bodyPr/>
          <a:lstStyle/>
          <a:p>
            <a:r>
              <a:rPr lang="en-US" sz="3600" dirty="0" smtClean="0"/>
              <a:t>Stress Disorder:</a:t>
            </a:r>
            <a:endParaRPr lang="en-US" sz="3600" dirty="0"/>
          </a:p>
        </p:txBody>
      </p:sp>
      <p:pic>
        <p:nvPicPr>
          <p:cNvPr id="16" name="Content Placeholder 15"/>
          <p:cNvPicPr>
            <a:picLocks noGrp="1" noChangeAspect="1"/>
          </p:cNvPicPr>
          <p:nvPr>
            <p:ph idx="1"/>
          </p:nvPr>
        </p:nvPicPr>
        <p:blipFill>
          <a:blip r:embed="rId2"/>
          <a:stretch>
            <a:fillRect/>
          </a:stretch>
        </p:blipFill>
        <p:spPr>
          <a:xfrm>
            <a:off x="5280338" y="1159099"/>
            <a:ext cx="6735651" cy="4855335"/>
          </a:xfrm>
          <a:prstGeom prst="rect">
            <a:avLst/>
          </a:prstGeom>
        </p:spPr>
      </p:pic>
      <p:sp>
        <p:nvSpPr>
          <p:cNvPr id="9" name="Text Placeholder 8"/>
          <p:cNvSpPr>
            <a:spLocks noGrp="1"/>
          </p:cNvSpPr>
          <p:nvPr>
            <p:ph type="body" sz="half" idx="2"/>
          </p:nvPr>
        </p:nvSpPr>
        <p:spPr>
          <a:xfrm>
            <a:off x="781467" y="1569075"/>
            <a:ext cx="3867806" cy="4831725"/>
          </a:xfrm>
        </p:spPr>
        <p:txBody>
          <a:bodyPr>
            <a:normAutofit/>
          </a:bodyPr>
          <a:lstStyle/>
          <a:p>
            <a:r>
              <a:rPr lang="en-US" sz="2800" dirty="0" smtClean="0"/>
              <a:t> Stress related disorder can include mental health disorder. That are a result of both long and short term of anxiety due to mental and physical emotional stress.</a:t>
            </a:r>
            <a:endParaRPr lang="en-US" sz="2800" dirty="0"/>
          </a:p>
        </p:txBody>
      </p:sp>
    </p:spTree>
    <p:extLst>
      <p:ext uri="{BB962C8B-B14F-4D97-AF65-F5344CB8AC3E}">
        <p14:creationId xmlns:p14="http://schemas.microsoft.com/office/powerpoint/2010/main" val="13580533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748" y="218364"/>
            <a:ext cx="8825660" cy="833177"/>
          </a:xfrm>
        </p:spPr>
        <p:txBody>
          <a:bodyPr/>
          <a:lstStyle/>
          <a:p>
            <a:r>
              <a:rPr lang="en-US" dirty="0" smtClean="0"/>
              <a:t>Stress and infectious disease:</a:t>
            </a:r>
            <a:endParaRPr lang="en-US" dirty="0"/>
          </a:p>
        </p:txBody>
      </p:sp>
      <p:sp>
        <p:nvSpPr>
          <p:cNvPr id="3" name="Text Placeholder 2"/>
          <p:cNvSpPr>
            <a:spLocks noGrp="1"/>
          </p:cNvSpPr>
          <p:nvPr>
            <p:ph type="body" idx="1"/>
          </p:nvPr>
        </p:nvSpPr>
        <p:spPr>
          <a:xfrm>
            <a:off x="581749" y="1174372"/>
            <a:ext cx="10936961" cy="5431144"/>
          </a:xfrm>
        </p:spPr>
        <p:txBody>
          <a:bodyPr>
            <a:normAutofit fontScale="92500" lnSpcReduction="10000"/>
          </a:bodyPr>
          <a:lstStyle/>
          <a:p>
            <a:pPr marL="457200" indent="-457200">
              <a:buFont typeface="Arial" panose="020B0604020202020204" pitchFamily="34" charset="0"/>
              <a:buChar char="•"/>
            </a:pPr>
            <a:r>
              <a:rPr lang="en-US" sz="3200" dirty="0" smtClean="0"/>
              <a:t>We see that long term stress can harmful for our health and can even result in brain damage. The most important cause of these effects is evaluated level of glucocorticoids.</a:t>
            </a:r>
          </a:p>
          <a:p>
            <a:pPr marL="457200" indent="-457200">
              <a:buFont typeface="Arial" panose="020B0604020202020204" pitchFamily="34" charset="0"/>
              <a:buChar char="•"/>
            </a:pPr>
            <a:r>
              <a:rPr lang="en-US" sz="3200" dirty="0" smtClean="0"/>
              <a:t>High blood pressure can caused by epinephrine and norepinephrine also play a contributing role.</a:t>
            </a:r>
          </a:p>
          <a:p>
            <a:pPr marL="457200" indent="-457200">
              <a:buFont typeface="Arial" panose="020B0604020202020204" pitchFamily="34" charset="0"/>
              <a:buChar char="•"/>
            </a:pPr>
            <a:r>
              <a:rPr lang="en-US" sz="3200" dirty="0" smtClean="0"/>
              <a:t>In addition stress response  can impair the role of immune system. The immune system is of the most complex system of the body its function is to protect us from infection. The immune system derives from white blood cells that develop in the bone marrow and In the thymus gland.</a:t>
            </a:r>
            <a:endParaRPr lang="en-US" sz="3200" dirty="0"/>
          </a:p>
        </p:txBody>
      </p:sp>
    </p:spTree>
    <p:extLst>
      <p:ext uri="{BB962C8B-B14F-4D97-AF65-F5344CB8AC3E}">
        <p14:creationId xmlns:p14="http://schemas.microsoft.com/office/powerpoint/2010/main" val="2332828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566" y="232011"/>
            <a:ext cx="8825660" cy="819531"/>
          </a:xfrm>
        </p:spPr>
        <p:txBody>
          <a:bodyPr/>
          <a:lstStyle/>
          <a:p>
            <a:r>
              <a:rPr lang="en-US" dirty="0" smtClean="0"/>
              <a:t>Antigens and Antibodies:</a:t>
            </a:r>
            <a:endParaRPr lang="en-US" dirty="0"/>
          </a:p>
        </p:txBody>
      </p:sp>
      <p:sp>
        <p:nvSpPr>
          <p:cNvPr id="3" name="Text Placeholder 2"/>
          <p:cNvSpPr>
            <a:spLocks noGrp="1"/>
          </p:cNvSpPr>
          <p:nvPr>
            <p:ph type="body" idx="1"/>
          </p:nvPr>
        </p:nvSpPr>
        <p:spPr>
          <a:xfrm>
            <a:off x="158669" y="1556508"/>
            <a:ext cx="11851361" cy="5049008"/>
          </a:xfrm>
        </p:spPr>
        <p:txBody>
          <a:bodyPr>
            <a:normAutofit/>
          </a:bodyPr>
          <a:lstStyle/>
          <a:p>
            <a:pPr marL="571500" indent="-571500">
              <a:buFont typeface="Arial" panose="020B0604020202020204" pitchFamily="34" charset="0"/>
              <a:buChar char="•"/>
            </a:pPr>
            <a:r>
              <a:rPr lang="en-US" sz="3600" dirty="0" smtClean="0"/>
              <a:t>Antigens:</a:t>
            </a:r>
          </a:p>
          <a:p>
            <a:r>
              <a:rPr lang="en-US" sz="3600" dirty="0" smtClean="0"/>
              <a:t>    </a:t>
            </a:r>
            <a:r>
              <a:rPr lang="en-US" sz="3200" dirty="0" smtClean="0"/>
              <a:t>A protein present on a    microorganism that permits the   	immune system to recognize the microorganism as an 	invader.</a:t>
            </a:r>
          </a:p>
          <a:p>
            <a:pPr marL="571500" indent="-571500">
              <a:buFont typeface="Arial" panose="020B0604020202020204" pitchFamily="34" charset="0"/>
              <a:buChar char="•"/>
            </a:pPr>
            <a:r>
              <a:rPr lang="en-US" sz="3600" dirty="0" smtClean="0"/>
              <a:t>Antibodies:</a:t>
            </a:r>
          </a:p>
          <a:p>
            <a:r>
              <a:rPr lang="en-US" sz="3200" dirty="0" smtClean="0"/>
              <a:t>	A protein produced by a cell of the immune system that 	recognizes antigens present on invading 	microorganisms.  </a:t>
            </a:r>
            <a:endParaRPr lang="en-US" sz="3200" dirty="0"/>
          </a:p>
        </p:txBody>
      </p:sp>
    </p:spTree>
    <p:extLst>
      <p:ext uri="{BB962C8B-B14F-4D97-AF65-F5344CB8AC3E}">
        <p14:creationId xmlns:p14="http://schemas.microsoft.com/office/powerpoint/2010/main" val="2994073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158" y="163773"/>
            <a:ext cx="8825660" cy="1174372"/>
          </a:xfrm>
        </p:spPr>
        <p:txBody>
          <a:bodyPr/>
          <a:lstStyle/>
          <a:p>
            <a:r>
              <a:rPr lang="en-US" dirty="0" smtClean="0"/>
              <a:t>Neurochemical  </a:t>
            </a:r>
            <a:r>
              <a:rPr lang="en-US" dirty="0"/>
              <a:t>disturbance of stress </a:t>
            </a:r>
            <a:r>
              <a:rPr lang="en-US" dirty="0" smtClean="0"/>
              <a:t>disorder:</a:t>
            </a:r>
            <a:endParaRPr lang="en-US" dirty="0"/>
          </a:p>
        </p:txBody>
      </p:sp>
      <p:sp>
        <p:nvSpPr>
          <p:cNvPr id="3" name="Text Placeholder 2"/>
          <p:cNvSpPr>
            <a:spLocks noGrp="1"/>
          </p:cNvSpPr>
          <p:nvPr>
            <p:ph type="body" idx="1"/>
          </p:nvPr>
        </p:nvSpPr>
        <p:spPr>
          <a:xfrm>
            <a:off x="527158" y="1529214"/>
            <a:ext cx="11141678" cy="4762404"/>
          </a:xfrm>
        </p:spPr>
        <p:txBody>
          <a:bodyPr>
            <a:normAutofit/>
          </a:bodyPr>
          <a:lstStyle/>
          <a:p>
            <a:pPr marL="742950" indent="-742950">
              <a:buFont typeface="Arial" panose="020B0604020202020204" pitchFamily="34" charset="0"/>
              <a:buChar char="•"/>
            </a:pPr>
            <a:r>
              <a:rPr lang="en-US" sz="3600" dirty="0"/>
              <a:t>Stress </a:t>
            </a:r>
            <a:r>
              <a:rPr lang="en-US" sz="3600" dirty="0" smtClean="0"/>
              <a:t>affects</a:t>
            </a:r>
            <a:r>
              <a:rPr lang="en-US" sz="3600" dirty="0"/>
              <a:t> our autonomic </a:t>
            </a:r>
            <a:r>
              <a:rPr lang="en-US" sz="3600" dirty="0" smtClean="0"/>
              <a:t>nervous system, endocrine</a:t>
            </a:r>
            <a:r>
              <a:rPr lang="en-US" sz="3600" dirty="0"/>
              <a:t> </a:t>
            </a:r>
            <a:r>
              <a:rPr lang="en-US" sz="3600" dirty="0" smtClean="0"/>
              <a:t>system and immune system. </a:t>
            </a:r>
          </a:p>
          <a:p>
            <a:pPr marL="742950" indent="-742950">
              <a:buFont typeface="Arial" panose="020B0604020202020204" pitchFamily="34" charset="0"/>
              <a:buChar char="•"/>
            </a:pPr>
            <a:r>
              <a:rPr lang="en-US" sz="3600" dirty="0" smtClean="0"/>
              <a:t>Catecholamine include </a:t>
            </a:r>
            <a:r>
              <a:rPr lang="en-US" sz="3600" dirty="0"/>
              <a:t>neurotransmitters such </a:t>
            </a:r>
            <a:r>
              <a:rPr lang="en-US" sz="3600" dirty="0" smtClean="0"/>
              <a:t>as</a:t>
            </a:r>
            <a:r>
              <a:rPr lang="en-US" sz="3600" dirty="0"/>
              <a:t> </a:t>
            </a:r>
            <a:r>
              <a:rPr lang="en-US" sz="3600" dirty="0" smtClean="0"/>
              <a:t>dopamine, epinephrine </a:t>
            </a:r>
            <a:r>
              <a:rPr lang="en-US" sz="3600" dirty="0"/>
              <a:t>(adrenaline) and norepinephrine (noradrenaline), which are released during the body's stress response. They are produced in the adrenal glands, the brainstem, and the </a:t>
            </a:r>
            <a:r>
              <a:rPr lang="en-US" sz="3600" dirty="0" smtClean="0"/>
              <a:t>brain.</a:t>
            </a:r>
            <a:endParaRPr lang="en-US" sz="3600" dirty="0"/>
          </a:p>
        </p:txBody>
      </p:sp>
    </p:spTree>
    <p:extLst>
      <p:ext uri="{BB962C8B-B14F-4D97-AF65-F5344CB8AC3E}">
        <p14:creationId xmlns:p14="http://schemas.microsoft.com/office/powerpoint/2010/main" val="1535042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3029" y="452718"/>
            <a:ext cx="11814295" cy="6057264"/>
          </a:xfrm>
        </p:spPr>
        <p:txBody>
          <a:bodyPr/>
          <a:lstStyle/>
          <a:p>
            <a:r>
              <a:rPr lang="en-US" sz="3600" dirty="0" smtClean="0"/>
              <a:t>Neurochemical response patterns depend upon the balance between these multiple inhibitory and excitatory neurochemical inputs. It is also noteworthy that functional effects may very depending on the brain region. Cortisol increase CRH concentrations in the Amygdala and decrease concentrations in the Para ventricular nucleus of the Hypothalamus these neurochemical responses may relate to resilience to the effects of extreme psychological stress.</a:t>
            </a:r>
            <a:endParaRPr lang="en-US" sz="3600" dirty="0"/>
          </a:p>
        </p:txBody>
      </p:sp>
    </p:spTree>
    <p:extLst>
      <p:ext uri="{BB962C8B-B14F-4D97-AF65-F5344CB8AC3E}">
        <p14:creationId xmlns:p14="http://schemas.microsoft.com/office/powerpoint/2010/main" val="52465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798" y="270456"/>
            <a:ext cx="8825660" cy="953037"/>
          </a:xfrm>
        </p:spPr>
        <p:txBody>
          <a:bodyPr/>
          <a:lstStyle/>
          <a:p>
            <a:r>
              <a:rPr lang="en-US" dirty="0"/>
              <a:t>Fight or flight </a:t>
            </a:r>
            <a:r>
              <a:rPr lang="en-US" dirty="0" smtClean="0"/>
              <a:t>Response:</a:t>
            </a:r>
            <a:endParaRPr lang="en-US" dirty="0"/>
          </a:p>
        </p:txBody>
      </p:sp>
      <p:sp>
        <p:nvSpPr>
          <p:cNvPr id="3" name="Text Placeholder 2"/>
          <p:cNvSpPr>
            <a:spLocks noGrp="1"/>
          </p:cNvSpPr>
          <p:nvPr>
            <p:ph type="body" idx="1"/>
          </p:nvPr>
        </p:nvSpPr>
        <p:spPr>
          <a:xfrm>
            <a:off x="639798" y="1415994"/>
            <a:ext cx="11389069" cy="4959048"/>
          </a:xfrm>
        </p:spPr>
        <p:txBody>
          <a:bodyPr>
            <a:normAutofit/>
          </a:bodyPr>
          <a:lstStyle/>
          <a:p>
            <a:pPr marL="457200" indent="-457200">
              <a:buFont typeface="Arial" panose="020B0604020202020204" pitchFamily="34" charset="0"/>
              <a:buChar char="•"/>
            </a:pPr>
            <a:r>
              <a:rPr lang="en-US" sz="3200" dirty="0" smtClean="0"/>
              <a:t>It is a species typical response preparatory to fighting or fleeing thought to be responsible for some of the deleterious effects to stressful situations on health. </a:t>
            </a:r>
          </a:p>
          <a:p>
            <a:pPr marL="457200" indent="-457200">
              <a:buFont typeface="Arial" panose="020B0604020202020204" pitchFamily="34" charset="0"/>
              <a:buChar char="•"/>
            </a:pPr>
            <a:r>
              <a:rPr lang="en-US" sz="3200" dirty="0" smtClean="0"/>
              <a:t>It refer to the psychological reactions that prepare us for strenuous effort by fighting or running away. The fact that the psychological response may have adverse long-term effects on our health.</a:t>
            </a:r>
          </a:p>
        </p:txBody>
      </p:sp>
    </p:spTree>
    <p:extLst>
      <p:ext uri="{BB962C8B-B14F-4D97-AF65-F5344CB8AC3E}">
        <p14:creationId xmlns:p14="http://schemas.microsoft.com/office/powerpoint/2010/main" val="919522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ht or Flight Respo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787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343" y="213575"/>
            <a:ext cx="8825660" cy="739462"/>
          </a:xfrm>
        </p:spPr>
        <p:txBody>
          <a:bodyPr/>
          <a:lstStyle/>
          <a:p>
            <a:r>
              <a:rPr lang="en-US" dirty="0" smtClean="0"/>
              <a:t>Physical Symptoms of Stress:</a:t>
            </a:r>
            <a:endParaRPr lang="en-US" dirty="0"/>
          </a:p>
        </p:txBody>
      </p:sp>
      <p:sp>
        <p:nvSpPr>
          <p:cNvPr id="3" name="Text Placeholder 2"/>
          <p:cNvSpPr>
            <a:spLocks noGrp="1"/>
          </p:cNvSpPr>
          <p:nvPr>
            <p:ph type="body" idx="1"/>
          </p:nvPr>
        </p:nvSpPr>
        <p:spPr>
          <a:xfrm>
            <a:off x="369344" y="1197054"/>
            <a:ext cx="8825659" cy="4682152"/>
          </a:xfrm>
        </p:spPr>
        <p:txBody>
          <a:bodyPr>
            <a:normAutofit fontScale="92500" lnSpcReduction="20000"/>
          </a:bodyPr>
          <a:lstStyle/>
          <a:p>
            <a:pPr marL="457200" indent="-457200">
              <a:buFont typeface="Arial" panose="020B0604020202020204" pitchFamily="34" charset="0"/>
              <a:buChar char="•"/>
            </a:pPr>
            <a:r>
              <a:rPr lang="en-US" sz="3200" dirty="0"/>
              <a:t>Low energy</a:t>
            </a:r>
            <a:r>
              <a:rPr lang="en-US" sz="3200" dirty="0" smtClean="0"/>
              <a:t>.</a:t>
            </a:r>
          </a:p>
          <a:p>
            <a:pPr marL="457200" indent="-457200">
              <a:buFont typeface="Arial" panose="020B0604020202020204" pitchFamily="34" charset="0"/>
              <a:buChar char="•"/>
            </a:pPr>
            <a:r>
              <a:rPr lang="en-US" sz="3200" dirty="0" smtClean="0"/>
              <a:t>Headache.</a:t>
            </a:r>
            <a:endParaRPr lang="en-US" sz="3200" dirty="0"/>
          </a:p>
          <a:p>
            <a:pPr marL="457200" indent="-457200">
              <a:buFont typeface="Arial" panose="020B0604020202020204" pitchFamily="34" charset="0"/>
              <a:buChar char="•"/>
            </a:pPr>
            <a:r>
              <a:rPr lang="en-US" sz="3200" dirty="0"/>
              <a:t>Upset stomach, including diarrhea, constipation, and nausea.</a:t>
            </a:r>
          </a:p>
          <a:p>
            <a:pPr marL="457200" indent="-457200">
              <a:buFont typeface="Arial" panose="020B0604020202020204" pitchFamily="34" charset="0"/>
              <a:buChar char="•"/>
            </a:pPr>
            <a:r>
              <a:rPr lang="en-US" sz="3200" dirty="0"/>
              <a:t>Aches, pains, and tense muscles.</a:t>
            </a:r>
          </a:p>
          <a:p>
            <a:pPr marL="457200" indent="-457200">
              <a:buFont typeface="Arial" panose="020B0604020202020204" pitchFamily="34" charset="0"/>
              <a:buChar char="•"/>
            </a:pPr>
            <a:r>
              <a:rPr lang="en-US" sz="3200" dirty="0"/>
              <a:t>Chest pain and rapid heartbeat.</a:t>
            </a:r>
          </a:p>
          <a:p>
            <a:pPr marL="457200" indent="-457200">
              <a:buFont typeface="Arial" panose="020B0604020202020204" pitchFamily="34" charset="0"/>
              <a:buChar char="•"/>
            </a:pPr>
            <a:r>
              <a:rPr lang="en-US" sz="3200" dirty="0"/>
              <a:t>Insomnia.</a:t>
            </a:r>
          </a:p>
          <a:p>
            <a:pPr marL="457200" indent="-457200">
              <a:buFont typeface="Arial" panose="020B0604020202020204" pitchFamily="34" charset="0"/>
              <a:buChar char="•"/>
            </a:pPr>
            <a:r>
              <a:rPr lang="en-US" sz="3200" dirty="0"/>
              <a:t>Frequent colds and infections.</a:t>
            </a:r>
          </a:p>
          <a:p>
            <a:pPr marL="457200" indent="-457200">
              <a:buFont typeface="Arial" panose="020B0604020202020204" pitchFamily="34" charset="0"/>
              <a:buChar char="•"/>
            </a:pPr>
            <a:r>
              <a:rPr lang="en-US" sz="3200" dirty="0"/>
              <a:t>Loss of sexual desire and/or ability.</a:t>
            </a:r>
          </a:p>
          <a:p>
            <a:pPr marL="571500" indent="-571500">
              <a:buFont typeface="Arial" panose="020B0604020202020204" pitchFamily="34" charset="0"/>
              <a:buChar char="•"/>
            </a:pPr>
            <a:endParaRPr lang="en-US" sz="3800" dirty="0"/>
          </a:p>
        </p:txBody>
      </p:sp>
    </p:spTree>
    <p:extLst>
      <p:ext uri="{BB962C8B-B14F-4D97-AF65-F5344CB8AC3E}">
        <p14:creationId xmlns:p14="http://schemas.microsoft.com/office/powerpoint/2010/main" val="2679326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705" y="226168"/>
            <a:ext cx="9045115" cy="920052"/>
          </a:xfrm>
        </p:spPr>
        <p:txBody>
          <a:bodyPr/>
          <a:lstStyle/>
          <a:p>
            <a:r>
              <a:rPr lang="en-US" sz="4000" dirty="0" smtClean="0"/>
              <a:t>Causes of Stress Disorder</a:t>
            </a:r>
            <a:r>
              <a:rPr lang="en-US" dirty="0" smtClean="0"/>
              <a:t>:</a:t>
            </a:r>
            <a:endParaRPr lang="en-US" dirty="0"/>
          </a:p>
        </p:txBody>
      </p:sp>
      <p:sp>
        <p:nvSpPr>
          <p:cNvPr id="4" name="Text Placeholder 3"/>
          <p:cNvSpPr>
            <a:spLocks noGrp="1"/>
          </p:cNvSpPr>
          <p:nvPr>
            <p:ph type="body" sz="half" idx="2"/>
          </p:nvPr>
        </p:nvSpPr>
        <p:spPr>
          <a:xfrm>
            <a:off x="433736" y="1402438"/>
            <a:ext cx="4254174" cy="5125791"/>
          </a:xfrm>
        </p:spPr>
        <p:txBody>
          <a:bodyPr>
            <a:normAutofit fontScale="92500" lnSpcReduction="20000"/>
          </a:bodyPr>
          <a:lstStyle/>
          <a:p>
            <a:pPr marL="285750" indent="-285750">
              <a:buFont typeface="Arial" panose="020B0604020202020204" pitchFamily="34" charset="0"/>
              <a:buChar char="•"/>
            </a:pPr>
            <a:r>
              <a:rPr lang="en-US" sz="2800" dirty="0"/>
              <a:t>the death of a loved one.</a:t>
            </a:r>
          </a:p>
          <a:p>
            <a:pPr marL="285750" indent="-285750">
              <a:buFont typeface="Arial" panose="020B0604020202020204" pitchFamily="34" charset="0"/>
              <a:buChar char="•"/>
            </a:pPr>
            <a:r>
              <a:rPr lang="en-US" sz="2800" dirty="0"/>
              <a:t>the threat of death or serious injury.</a:t>
            </a:r>
          </a:p>
          <a:p>
            <a:pPr marL="285750" indent="-285750">
              <a:buFont typeface="Arial" panose="020B0604020202020204" pitchFamily="34" charset="0"/>
              <a:buChar char="•"/>
            </a:pPr>
            <a:r>
              <a:rPr lang="en-US" sz="2800" dirty="0"/>
              <a:t>natural disasters.</a:t>
            </a:r>
          </a:p>
          <a:p>
            <a:pPr marL="285750" indent="-285750">
              <a:buFont typeface="Arial" panose="020B0604020202020204" pitchFamily="34" charset="0"/>
              <a:buChar char="•"/>
            </a:pPr>
            <a:r>
              <a:rPr lang="en-US" sz="2800" dirty="0"/>
              <a:t>motor vehicle accidents.</a:t>
            </a:r>
          </a:p>
          <a:p>
            <a:pPr marL="285750" indent="-285750">
              <a:buFont typeface="Arial" panose="020B0604020202020204" pitchFamily="34" charset="0"/>
              <a:buChar char="•"/>
            </a:pPr>
            <a:r>
              <a:rPr lang="en-US" sz="2800" dirty="0"/>
              <a:t>sexual assault, rape, or domestic abuse.</a:t>
            </a:r>
          </a:p>
          <a:p>
            <a:pPr marL="285750" indent="-285750">
              <a:buFont typeface="Arial" panose="020B0604020202020204" pitchFamily="34" charset="0"/>
              <a:buChar char="•"/>
            </a:pPr>
            <a:r>
              <a:rPr lang="en-US" sz="2800" dirty="0"/>
              <a:t>receiving a terminal diagnosis.</a:t>
            </a:r>
          </a:p>
          <a:p>
            <a:pPr marL="285750" indent="-285750">
              <a:buFont typeface="Arial" panose="020B0604020202020204" pitchFamily="34" charset="0"/>
              <a:buChar char="•"/>
            </a:pPr>
            <a:r>
              <a:rPr lang="en-US" sz="2800" dirty="0"/>
              <a:t>surviving a traumatic brain injury.</a:t>
            </a:r>
          </a:p>
          <a:p>
            <a:endParaRPr lang="en-US" dirty="0"/>
          </a:p>
        </p:txBody>
      </p:sp>
      <p:pic>
        <p:nvPicPr>
          <p:cNvPr id="11" name="Content Placeholder 10"/>
          <p:cNvPicPr>
            <a:picLocks noGrp="1" noChangeAspect="1"/>
          </p:cNvPicPr>
          <p:nvPr>
            <p:ph idx="1"/>
          </p:nvPr>
        </p:nvPicPr>
        <p:blipFill>
          <a:blip r:embed="rId2"/>
          <a:stretch>
            <a:fillRect/>
          </a:stretch>
        </p:blipFill>
        <p:spPr>
          <a:xfrm>
            <a:off x="4917657" y="1402438"/>
            <a:ext cx="6754745" cy="5125791"/>
          </a:xfrm>
          <a:prstGeom prst="rect">
            <a:avLst/>
          </a:prstGeom>
        </p:spPr>
      </p:pic>
    </p:spTree>
    <p:extLst>
      <p:ext uri="{BB962C8B-B14F-4D97-AF65-F5344CB8AC3E}">
        <p14:creationId xmlns:p14="http://schemas.microsoft.com/office/powerpoint/2010/main" val="112160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tretch>
            <a:fillRect/>
          </a:stretch>
        </p:blipFill>
        <p:spPr>
          <a:xfrm>
            <a:off x="0" y="0"/>
            <a:ext cx="12363718" cy="6858000"/>
          </a:xfrm>
          <a:prstGeom prst="rect">
            <a:avLst/>
          </a:prstGeom>
        </p:spPr>
      </p:pic>
    </p:spTree>
    <p:extLst>
      <p:ext uri="{BB962C8B-B14F-4D97-AF65-F5344CB8AC3E}">
        <p14:creationId xmlns:p14="http://schemas.microsoft.com/office/powerpoint/2010/main" val="1405323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23" y="25757"/>
            <a:ext cx="8825660" cy="914401"/>
          </a:xfrm>
        </p:spPr>
        <p:txBody>
          <a:bodyPr/>
          <a:lstStyle/>
          <a:p>
            <a:r>
              <a:rPr lang="en-US" dirty="0"/>
              <a:t>physiological stress </a:t>
            </a:r>
            <a:r>
              <a:rPr lang="en-US" dirty="0" smtClean="0"/>
              <a:t>response:</a:t>
            </a:r>
            <a:endParaRPr lang="en-US" dirty="0"/>
          </a:p>
        </p:txBody>
      </p:sp>
      <p:sp>
        <p:nvSpPr>
          <p:cNvPr id="3" name="Text Placeholder 2"/>
          <p:cNvSpPr>
            <a:spLocks noGrp="1"/>
          </p:cNvSpPr>
          <p:nvPr>
            <p:ph type="body" idx="1"/>
          </p:nvPr>
        </p:nvSpPr>
        <p:spPr>
          <a:xfrm>
            <a:off x="81863" y="1197735"/>
            <a:ext cx="11938567" cy="5023442"/>
          </a:xfrm>
        </p:spPr>
        <p:txBody>
          <a:bodyPr>
            <a:noAutofit/>
          </a:bodyPr>
          <a:lstStyle/>
          <a:p>
            <a:r>
              <a:rPr lang="en-US" sz="3200" b="1" dirty="0"/>
              <a:t>Physiological reaction</a:t>
            </a:r>
            <a:r>
              <a:rPr lang="en-US" sz="3200" dirty="0"/>
              <a:t> includes increased heart rate. Adrenaline lead to the arousal of the sympathetic nervous </a:t>
            </a:r>
            <a:r>
              <a:rPr lang="en-US" sz="2800" dirty="0"/>
              <a:t>system</a:t>
            </a:r>
            <a:r>
              <a:rPr lang="en-US" sz="3200" dirty="0"/>
              <a:t> and reduced activity in the parasympathetic nervous system. Adrenaline creates changes in the body such as decreases (in digestion) and increases (sweating, increased pulse and blood pressure</a:t>
            </a:r>
            <a:r>
              <a:rPr lang="en-US" sz="3200" dirty="0" smtClean="0"/>
              <a:t>).</a:t>
            </a:r>
            <a:r>
              <a:rPr lang="en-US" sz="3200" i="1" dirty="0"/>
              <a:t> Stress</a:t>
            </a:r>
            <a:r>
              <a:rPr lang="en-US" sz="3200" dirty="0"/>
              <a:t> is a biological and psychological response experienced on encountering a threat that we feel we do not have the resources to deal </a:t>
            </a:r>
            <a:r>
              <a:rPr lang="en-US" sz="3200" dirty="0" smtClean="0"/>
              <a:t>with. A </a:t>
            </a:r>
            <a:r>
              <a:rPr lang="en-US" sz="3200" dirty="0"/>
              <a:t>stressor is the stimulus (or threat) that causes stress, e.g. exam, divorce, death of loved one, moving house, loss of job.</a:t>
            </a:r>
            <a:br>
              <a:rPr lang="en-US" sz="3200" dirty="0"/>
            </a:br>
            <a:endParaRPr lang="en-US" sz="3200" dirty="0"/>
          </a:p>
          <a:p>
            <a:r>
              <a:rPr lang="en-US" sz="3200" dirty="0"/>
              <a:t>Sudden and severe stress generally produces:</a:t>
            </a:r>
          </a:p>
          <a:p>
            <a:endParaRPr lang="en-US" sz="3200" dirty="0"/>
          </a:p>
        </p:txBody>
      </p:sp>
    </p:spTree>
    <p:extLst>
      <p:ext uri="{BB962C8B-B14F-4D97-AF65-F5344CB8AC3E}">
        <p14:creationId xmlns:p14="http://schemas.microsoft.com/office/powerpoint/2010/main" val="3973839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4294967295"/>
          </p:nvPr>
        </p:nvSpPr>
        <p:spPr>
          <a:xfrm>
            <a:off x="862884" y="720725"/>
            <a:ext cx="9813701" cy="5628560"/>
          </a:xfrm>
        </p:spPr>
        <p:txBody>
          <a:bodyPr/>
          <a:lstStyle/>
          <a:p>
            <a:r>
              <a:rPr lang="en-US" sz="3200" dirty="0" smtClean="0"/>
              <a:t>Sudden </a:t>
            </a:r>
            <a:r>
              <a:rPr lang="en-US" sz="3200" dirty="0"/>
              <a:t>and severe stress generally </a:t>
            </a:r>
            <a:r>
              <a:rPr lang="en-US" sz="3200" dirty="0" smtClean="0"/>
              <a:t>produces</a:t>
            </a:r>
            <a:r>
              <a:rPr lang="en-US" dirty="0" smtClean="0"/>
              <a:t>:</a:t>
            </a:r>
          </a:p>
          <a:p>
            <a:pPr marL="342900" indent="-342900">
              <a:buFont typeface="Arial" panose="020B0604020202020204" pitchFamily="34" charset="0"/>
              <a:buChar char="•"/>
            </a:pPr>
            <a:r>
              <a:rPr lang="en-US" sz="3200" dirty="0"/>
              <a:t>I</a:t>
            </a:r>
            <a:r>
              <a:rPr lang="en-US" sz="3200" dirty="0" smtClean="0"/>
              <a:t>ncrease </a:t>
            </a:r>
            <a:r>
              <a:rPr lang="en-US" sz="3200" dirty="0"/>
              <a:t>in heart </a:t>
            </a:r>
            <a:r>
              <a:rPr lang="en-US" sz="3200" dirty="0" smtClean="0"/>
              <a:t>rate</a:t>
            </a:r>
            <a:endParaRPr lang="en-US" sz="3200" dirty="0"/>
          </a:p>
          <a:p>
            <a:pPr marL="342900" indent="-342900">
              <a:buFont typeface="Arial" panose="020B0604020202020204" pitchFamily="34" charset="0"/>
              <a:buChar char="•"/>
            </a:pPr>
            <a:r>
              <a:rPr lang="en-US" sz="3200" dirty="0"/>
              <a:t>Increase in breathing (lungs dilate</a:t>
            </a:r>
            <a:r>
              <a:rPr lang="en-US" sz="3200" dirty="0" smtClean="0"/>
              <a:t>)</a:t>
            </a:r>
            <a:endParaRPr lang="en-US" sz="3200" dirty="0"/>
          </a:p>
          <a:p>
            <a:pPr marL="342900" indent="-342900">
              <a:buFont typeface="Arial" panose="020B0604020202020204" pitchFamily="34" charset="0"/>
              <a:buChar char="•"/>
            </a:pPr>
            <a:r>
              <a:rPr lang="en-US" sz="3200" dirty="0"/>
              <a:t>Decrease in digestive activity (don’t feel hungry</a:t>
            </a:r>
            <a:r>
              <a:rPr lang="en-US" sz="3200" dirty="0" smtClean="0"/>
              <a:t>)</a:t>
            </a:r>
            <a:endParaRPr lang="en-US" sz="3200" dirty="0"/>
          </a:p>
          <a:p>
            <a:pPr marL="342900" indent="-342900">
              <a:buFont typeface="Arial" panose="020B0604020202020204" pitchFamily="34" charset="0"/>
              <a:buChar char="•"/>
            </a:pPr>
            <a:r>
              <a:rPr lang="en-US" sz="3200" dirty="0"/>
              <a:t>Liver released glucose for energy</a:t>
            </a:r>
          </a:p>
          <a:p>
            <a:pPr marL="342900" indent="-342900">
              <a:buFont typeface="Arial" panose="020B0604020202020204" pitchFamily="34" charset="0"/>
              <a:buChar char="•"/>
            </a:pPr>
            <a:endParaRPr lang="en-US" sz="3200" dirty="0"/>
          </a:p>
        </p:txBody>
      </p:sp>
    </p:spTree>
    <p:extLst>
      <p:ext uri="{BB962C8B-B14F-4D97-AF65-F5344CB8AC3E}">
        <p14:creationId xmlns:p14="http://schemas.microsoft.com/office/powerpoint/2010/main" val="7222243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457</TotalTime>
  <Words>541</Words>
  <Application>Microsoft Office PowerPoint</Application>
  <PresentationFormat>Widescreen</PresentationFormat>
  <Paragraphs>75</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Century Gothic</vt:lpstr>
      <vt:lpstr>Wingdings 3</vt:lpstr>
      <vt:lpstr>Ion</vt:lpstr>
      <vt:lpstr>PowerPoint Presentation</vt:lpstr>
      <vt:lpstr>Stress Disorder:</vt:lpstr>
      <vt:lpstr>Fight or flight Response:</vt:lpstr>
      <vt:lpstr>PowerPoint Presentation</vt:lpstr>
      <vt:lpstr>Physical Symptoms of Stress:</vt:lpstr>
      <vt:lpstr>Causes of Stress Disorder:</vt:lpstr>
      <vt:lpstr>PowerPoint Presentation</vt:lpstr>
      <vt:lpstr>physiological stress response:</vt:lpstr>
      <vt:lpstr>PowerPoint Presentation</vt:lpstr>
      <vt:lpstr>PowerPoint Presentation</vt:lpstr>
      <vt:lpstr>Health effects of long-term stress:</vt:lpstr>
      <vt:lpstr>Effects of stress on the brain:</vt:lpstr>
      <vt:lpstr>Posttraumatic Stress Disorder:</vt:lpstr>
      <vt:lpstr>Symptoms of PTSD:</vt:lpstr>
      <vt:lpstr>PowerPoint Presentation</vt:lpstr>
      <vt:lpstr>PowerPoint Presentation</vt:lpstr>
      <vt:lpstr> Causes of PTSD: </vt:lpstr>
      <vt:lpstr>PowerPoint Presentation</vt:lpstr>
      <vt:lpstr>PowerPoint Presentation</vt:lpstr>
      <vt:lpstr>Stress and infectious disease:</vt:lpstr>
      <vt:lpstr>Antigens and Antibodies:</vt:lpstr>
      <vt:lpstr>Neurochemical  disturbance of stress disorder:</vt:lpstr>
      <vt:lpstr>Neurochemical response patterns depend upon the balance between these multiple inhibitory and excitatory neurochemical inputs. It is also noteworthy that functional effects may very depending on the brain region. Cortisol increase CRH concentrations in the Amygdala and decrease concentrations in the Para ventricular nucleus of the Hypothalamus these neurochemical responses may relate to resilience to the effects of extreme psychological stress.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 Disorder:</dc:title>
  <dc:creator>Grace</dc:creator>
  <cp:lastModifiedBy>Waqar Ahmad</cp:lastModifiedBy>
  <cp:revision>44</cp:revision>
  <dcterms:created xsi:type="dcterms:W3CDTF">2020-03-27T08:05:34Z</dcterms:created>
  <dcterms:modified xsi:type="dcterms:W3CDTF">2020-03-30T18:02:42Z</dcterms:modified>
</cp:coreProperties>
</file>